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png" ContentType="image/png"/>
  <Default Extension="bin" ContentType="application/vnd.openxmlformats-officedocument.presentationml.printerSettings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audio1.bin" ContentType="audio/unknown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1ADC"/>
    <a:srgbClr val="C7E0FF"/>
    <a:srgbClr val="D1D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32" d="100"/>
          <a:sy n="32" d="100"/>
        </p:scale>
        <p:origin x="-165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slide" Target="slides/slide13.xml"/><Relationship Id="rId20" Type="http://schemas.openxmlformats.org/officeDocument/2006/relationships/tableStyles" Target="tableStyles.xml"/><Relationship Id="rId4" Type="http://schemas.openxmlformats.org/officeDocument/2006/relationships/slide" Target="slides/slide3.xml"/><Relationship Id="rId7" Type="http://schemas.openxmlformats.org/officeDocument/2006/relationships/slide" Target="slides/slide6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6" Type="http://schemas.openxmlformats.org/officeDocument/2006/relationships/printerSettings" Target="printerSettings/printerSettings1.bin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19" Type="http://schemas.openxmlformats.org/officeDocument/2006/relationships/theme" Target="theme/theme1.xml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Relationship Id="rId18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A3FD4C-71AF-414E-BD47-7B858AEF9741}" type="datetimeFigureOut">
              <a:rPr lang="en-US" smtClean="0"/>
              <a:t>9/14/11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70E2B-56CD-8940-9AFA-139D6AF1BE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003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 for whatever, 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70E2B-56CD-8940-9AFA-139D6AF1BE7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034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9/14/11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799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9/14/11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470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9/14/11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486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9/14/11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142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9/14/11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156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9/14/11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730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9/14/11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054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9/14/11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671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9/14/11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978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9/14/11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567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9/14/11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828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A3A911-A004-414F-8B85-7CCFD585B8B1}" type="datetimeFigureOut">
              <a:rPr lang="en-US" smtClean="0"/>
              <a:t>9/14/11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330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Relationship Id="rId3" Type="http://schemas.openxmlformats.org/officeDocument/2006/relationships/image" Target="../media/image3.emf"/><Relationship Id="rId5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3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Relationship Id="rId3" Type="http://schemas.openxmlformats.org/officeDocument/2006/relationships/image" Target="../media/image9.emf"/><Relationship Id="rId5" Type="http://schemas.openxmlformats.org/officeDocument/2006/relationships/image" Target="../media/image11.emf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image" Target="../media/image14.emf"/><Relationship Id="rId5" Type="http://schemas.openxmlformats.org/officeDocument/2006/relationships/image" Target="../media/image15.emf"/><Relationship Id="rId7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Relationship Id="rId3" Type="http://schemas.openxmlformats.org/officeDocument/2006/relationships/image" Target="../media/image13.emf"/><Relationship Id="rId6" Type="http://schemas.openxmlformats.org/officeDocument/2006/relationships/image" Target="../media/image16.emf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image" Target="../media/image15.emf"/><Relationship Id="rId4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2" Type="http://schemas.openxmlformats.org/officeDocument/2006/relationships/audio" Target="../media/audio1.bin"/><Relationship Id="rId3" Type="http://schemas.openxmlformats.org/officeDocument/2006/relationships/image" Target="../media/image16.emf"/><Relationship Id="rId5" Type="http://schemas.openxmlformats.org/officeDocument/2006/relationships/image" Target="../media/image19.emf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image" Target="../media/image22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emf"/><Relationship Id="rId3" Type="http://schemas.openxmlformats.org/officeDocument/2006/relationships/image" Target="../media/image21.emf"/><Relationship Id="rId5" Type="http://schemas.openxmlformats.org/officeDocument/2006/relationships/image" Target="../media/image23.emf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image" Target="../media/image26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emf"/><Relationship Id="rId3" Type="http://schemas.openxmlformats.org/officeDocument/2006/relationships/image" Target="../media/image25.emf"/><Relationship Id="rId5" Type="http://schemas.openxmlformats.org/officeDocument/2006/relationships/image" Target="../media/image27.emf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image" Target="../media/image30.emf"/><Relationship Id="rId5" Type="http://schemas.openxmlformats.org/officeDocument/2006/relationships/image" Target="../media/image31.emf"/><Relationship Id="rId7" Type="http://schemas.openxmlformats.org/officeDocument/2006/relationships/image" Target="../media/image33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emf"/><Relationship Id="rId3" Type="http://schemas.openxmlformats.org/officeDocument/2006/relationships/image" Target="../media/image29.emf"/><Relationship Id="rId6" Type="http://schemas.openxmlformats.org/officeDocument/2006/relationships/image" Target="../media/image32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emf"/><Relationship Id="rId4" Type="http://schemas.openxmlformats.org/officeDocument/2006/relationships/image" Target="../media/image36.emf"/><Relationship Id="rId5" Type="http://schemas.openxmlformats.org/officeDocument/2006/relationships/image" Target="../media/image37.emf"/><Relationship Id="rId7" Type="http://schemas.openxmlformats.org/officeDocument/2006/relationships/image" Target="../media/image3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emf"/><Relationship Id="rId3" Type="http://schemas.openxmlformats.org/officeDocument/2006/relationships/image" Target="../media/image35.emf"/><Relationship Id="rId6" Type="http://schemas.openxmlformats.org/officeDocument/2006/relationships/image" Target="../media/image38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emf"/><Relationship Id="rId4" Type="http://schemas.openxmlformats.org/officeDocument/2006/relationships/image" Target="../media/image43.emf"/><Relationship Id="rId10" Type="http://schemas.openxmlformats.org/officeDocument/2006/relationships/image" Target="../media/image49.emf"/><Relationship Id="rId5" Type="http://schemas.openxmlformats.org/officeDocument/2006/relationships/image" Target="../media/image44.emf"/><Relationship Id="rId7" Type="http://schemas.openxmlformats.org/officeDocument/2006/relationships/image" Target="../media/image46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emf"/><Relationship Id="rId9" Type="http://schemas.openxmlformats.org/officeDocument/2006/relationships/image" Target="../media/image48.emf"/><Relationship Id="rId3" Type="http://schemas.openxmlformats.org/officeDocument/2006/relationships/image" Target="../media/image42.emf"/><Relationship Id="rId6" Type="http://schemas.openxmlformats.org/officeDocument/2006/relationships/image" Target="../media/image45.emf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image" Target="../media/image52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emf"/><Relationship Id="rId3" Type="http://schemas.openxmlformats.org/officeDocument/2006/relationships/image" Target="../media/image51.emf"/><Relationship Id="rId5" Type="http://schemas.openxmlformats.org/officeDocument/2006/relationships/image" Target="../media/image53.emf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56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emf"/><Relationship Id="rId3" Type="http://schemas.openxmlformats.org/officeDocument/2006/relationships/image" Target="../media/image5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61959"/>
            <a:ext cx="8229600" cy="1315829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COMPUTING DERIVATIVES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000" y="991332"/>
            <a:ext cx="8661620" cy="5638198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20000"/>
              </a:lnSpc>
              <a:spcBef>
                <a:spcPts val="13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 During the last lecture we built some “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bricks</a:t>
            </a:r>
            <a:r>
              <a:rPr lang="en-US" b="1" dirty="0" smtClean="0">
                <a:solidFill>
                  <a:srgbClr val="0000FF"/>
                </a:solidFill>
              </a:rPr>
              <a:t>” (derivatives of four actual functions) and some “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mortar</a:t>
            </a:r>
            <a:r>
              <a:rPr lang="en-US" b="1" dirty="0" smtClean="0">
                <a:solidFill>
                  <a:srgbClr val="0000FF"/>
                </a:solidFill>
              </a:rPr>
              <a:t>” (commonly known as “</a:t>
            </a:r>
            <a:r>
              <a:rPr lang="en-US" b="1" dirty="0" smtClean="0">
                <a:solidFill>
                  <a:srgbClr val="FF0000"/>
                </a:solidFill>
              </a:rPr>
              <a:t>rules of differentiation</a:t>
            </a:r>
            <a:r>
              <a:rPr lang="en-US" b="1" dirty="0" smtClean="0">
                <a:solidFill>
                  <a:srgbClr val="0000FF"/>
                </a:solidFill>
              </a:rPr>
              <a:t>.”)</a:t>
            </a:r>
          </a:p>
          <a:p>
            <a:pPr marL="0" indent="0">
              <a:lnSpc>
                <a:spcPct val="120000"/>
              </a:lnSpc>
              <a:spcBef>
                <a:spcPts val="13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 can now apply the mortar to the bricks and start building a collection of known derivatives.</a:t>
            </a: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13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Before we start,  let me </a:t>
            </a:r>
            <a:r>
              <a:rPr lang="en-US" b="1" dirty="0">
                <a:solidFill>
                  <a:srgbClr val="0000FF"/>
                </a:solidFill>
              </a:rPr>
              <a:t>r</a:t>
            </a:r>
            <a:r>
              <a:rPr lang="en-US" b="1" dirty="0" smtClean="0">
                <a:solidFill>
                  <a:srgbClr val="0000FF"/>
                </a:solidFill>
              </a:rPr>
              <a:t>eview a method of proof that is a little subtle and apparently</a:t>
            </a:r>
            <a:r>
              <a:rPr lang="en-US" b="1" dirty="0" smtClean="0">
                <a:solidFill>
                  <a:srgbClr val="660066"/>
                </a:solidFill>
              </a:rPr>
              <a:t> tautological</a:t>
            </a:r>
            <a:r>
              <a:rPr lang="en-US" b="1" dirty="0" smtClean="0">
                <a:solidFill>
                  <a:srgbClr val="0000FF"/>
                </a:solidFill>
              </a:rPr>
              <a:t>, called the </a:t>
            </a:r>
            <a:r>
              <a:rPr lang="en-US" b="1" dirty="0" smtClean="0">
                <a:solidFill>
                  <a:srgbClr val="FF0000"/>
                </a:solidFill>
              </a:rPr>
              <a:t>method of induction</a:t>
            </a:r>
            <a:r>
              <a:rPr lang="en-US" b="1" dirty="0" smtClean="0">
                <a:solidFill>
                  <a:srgbClr val="0000FF"/>
                </a:solidFill>
              </a:rPr>
              <a:t>, better illustrated</a:t>
            </a:r>
          </a:p>
        </p:txBody>
      </p:sp>
    </p:spTree>
    <p:extLst>
      <p:ext uri="{BB962C8B-B14F-4D97-AF65-F5344CB8AC3E}">
        <p14:creationId xmlns:p14="http://schemas.microsoft.com/office/powerpoint/2010/main" val="1629652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330058"/>
            <a:ext cx="8462265" cy="6299472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a</a:t>
            </a:r>
            <a:r>
              <a:rPr lang="en-US" b="1" dirty="0" smtClean="0">
                <a:solidFill>
                  <a:srgbClr val="0000FF"/>
                </a:solidFill>
              </a:rPr>
              <a:t>s the </a:t>
            </a:r>
            <a:r>
              <a:rPr lang="en-US" b="1" dirty="0" smtClean="0">
                <a:solidFill>
                  <a:srgbClr val="FF0000"/>
                </a:solidFill>
              </a:rPr>
              <a:t>Domino Theory</a:t>
            </a:r>
            <a:r>
              <a:rPr lang="en-US" b="1" dirty="0" smtClean="0">
                <a:solidFill>
                  <a:srgbClr val="0000FF"/>
                </a:solidFill>
              </a:rPr>
              <a:t>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Suppose you have a formula that depends on an integer          and may or may not be true (in computer terminology we say the formula has a </a:t>
            </a:r>
            <a:r>
              <a:rPr lang="en-US" b="1" dirty="0" err="1" smtClean="0">
                <a:solidFill>
                  <a:srgbClr val="FF0000"/>
                </a:solidFill>
              </a:rPr>
              <a:t>boolean</a:t>
            </a:r>
            <a:r>
              <a:rPr lang="en-US" b="1" dirty="0" smtClean="0">
                <a:solidFill>
                  <a:srgbClr val="0000FF"/>
                </a:solidFill>
              </a:rPr>
              <a:t> value,  (from </a:t>
            </a:r>
            <a:r>
              <a:rPr lang="en-US" b="1" dirty="0" smtClean="0">
                <a:solidFill>
                  <a:srgbClr val="660066"/>
                </a:solidFill>
              </a:rPr>
              <a:t>George Boole</a:t>
            </a:r>
            <a:r>
              <a:rPr lang="en-US" b="1" dirty="0" smtClean="0">
                <a:solidFill>
                  <a:srgbClr val="0000FF"/>
                </a:solidFill>
              </a:rPr>
              <a:t>, look him up on </a:t>
            </a:r>
            <a:r>
              <a:rPr lang="en-US" b="1" dirty="0" err="1" smtClean="0">
                <a:solidFill>
                  <a:srgbClr val="0000FF"/>
                </a:solidFill>
              </a:rPr>
              <a:t>wikipedia</a:t>
            </a:r>
            <a:r>
              <a:rPr lang="en-US" b="1" dirty="0" smtClean="0">
                <a:solidFill>
                  <a:srgbClr val="0000FF"/>
                </a:solidFill>
              </a:rPr>
              <a:t>!), let’s denote the formula by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Here is an example: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                                             </a:t>
            </a:r>
            <a:r>
              <a:rPr lang="en-US" b="1" dirty="0" smtClean="0">
                <a:solidFill>
                  <a:srgbClr val="0000FF"/>
                </a:solidFill>
              </a:rPr>
              <a:t>       (</a:t>
            </a:r>
            <a:r>
              <a:rPr lang="en-US" b="1" dirty="0" smtClean="0">
                <a:solidFill>
                  <a:srgbClr val="0000FF"/>
                </a:solidFill>
              </a:rPr>
              <a:t>true)</a:t>
            </a:r>
          </a:p>
          <a:p>
            <a:pPr marL="0" indent="0">
              <a:lnSpc>
                <a:spcPct val="150000"/>
              </a:lnSpc>
              <a:spcBef>
                <a:spcPts val="3168"/>
              </a:spcBef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                                                   (false)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2020347" y="1589193"/>
            <a:ext cx="321170" cy="3211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2164" y="1549730"/>
            <a:ext cx="321170" cy="32117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6950" y="3484126"/>
            <a:ext cx="1115644" cy="59163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755" y="5705957"/>
            <a:ext cx="6654800" cy="7493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755" y="4477372"/>
            <a:ext cx="65913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3324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2994"/>
            <a:ext cx="8229600" cy="605164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4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Suppose you would like to prove that a certain formula </a:t>
            </a:r>
          </a:p>
          <a:p>
            <a:pPr marL="0" indent="0">
              <a:lnSpc>
                <a:spcPct val="140000"/>
              </a:lnSpc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Is true for all values of        . You can try a …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en-US" b="1" dirty="0">
                <a:solidFill>
                  <a:srgbClr val="FF0000"/>
                </a:solidFill>
              </a:rPr>
              <a:t>p</a:t>
            </a:r>
            <a:r>
              <a:rPr lang="en-US" b="1" dirty="0" smtClean="0">
                <a:solidFill>
                  <a:srgbClr val="FF0000"/>
                </a:solidFill>
              </a:rPr>
              <a:t>roof by induction </a:t>
            </a:r>
            <a:r>
              <a:rPr lang="en-US" b="1" dirty="0" smtClean="0">
                <a:solidFill>
                  <a:srgbClr val="0000FF"/>
                </a:solidFill>
              </a:rPr>
              <a:t>(computer people call this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                            </a:t>
            </a:r>
            <a:r>
              <a:rPr lang="en-US" b="1" dirty="0" smtClean="0">
                <a:solidFill>
                  <a:srgbClr val="3366FF"/>
                </a:solidFill>
              </a:rPr>
              <a:t> </a:t>
            </a:r>
            <a:r>
              <a:rPr lang="en-US" b="1" dirty="0" smtClean="0">
                <a:solidFill>
                  <a:srgbClr val="008000"/>
                </a:solidFill>
              </a:rPr>
              <a:t>recursion</a:t>
            </a:r>
            <a:r>
              <a:rPr lang="en-US" b="1" dirty="0" smtClean="0">
                <a:solidFill>
                  <a:srgbClr val="0000FF"/>
                </a:solidFill>
              </a:rPr>
              <a:t>,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y</a:t>
            </a:r>
            <a:r>
              <a:rPr lang="en-US" b="1" dirty="0" smtClean="0">
                <a:solidFill>
                  <a:srgbClr val="0000FF"/>
                </a:solidFill>
              </a:rPr>
              <a:t>our textbook discusses it on p. 97 )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Here is how it works: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0298" y="1763751"/>
            <a:ext cx="1115644" cy="5916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827" y="2812301"/>
            <a:ext cx="353287" cy="353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2046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268099"/>
            <a:ext cx="8462265" cy="6330451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0000FF"/>
                </a:solidFill>
              </a:rPr>
              <a:t>Verify that                 is true (this is called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FF0000"/>
                </a:solidFill>
              </a:rPr>
              <a:t>t</a:t>
            </a:r>
            <a:r>
              <a:rPr lang="en-US" b="1" dirty="0" smtClean="0">
                <a:solidFill>
                  <a:srgbClr val="FF0000"/>
                </a:solidFill>
              </a:rPr>
              <a:t>he base case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en-US" b="1" dirty="0" smtClean="0">
                <a:solidFill>
                  <a:srgbClr val="0000FF"/>
                </a:solidFill>
              </a:rPr>
              <a:t>Prove that  if                 is true (</a:t>
            </a:r>
            <a:r>
              <a:rPr lang="en-US" b="1" dirty="0" smtClean="0">
                <a:solidFill>
                  <a:srgbClr val="008000"/>
                </a:solidFill>
              </a:rPr>
              <a:t>the induction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8000"/>
                </a:solidFill>
              </a:rPr>
              <a:t> </a:t>
            </a:r>
            <a:r>
              <a:rPr lang="en-US" b="1" dirty="0" smtClean="0">
                <a:solidFill>
                  <a:srgbClr val="008000"/>
                </a:solidFill>
              </a:rPr>
              <a:t>          assumption</a:t>
            </a:r>
            <a:r>
              <a:rPr lang="en-US" b="1" dirty="0" smtClean="0">
                <a:solidFill>
                  <a:srgbClr val="0000FF"/>
                </a:solidFill>
              </a:rPr>
              <a:t>) then                         is true.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 If you can do this, then you have proved that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              is true for all integers        .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 can use this method (as well as sometimes a direct proof) to build a few more 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bricks</a:t>
            </a:r>
            <a:r>
              <a:rPr lang="en-US" b="1" dirty="0" smtClean="0">
                <a:solidFill>
                  <a:srgbClr val="0000FF"/>
                </a:solidFill>
              </a:rPr>
              <a:t> in the </a:t>
            </a:r>
            <a:r>
              <a:rPr lang="en-US" b="1" dirty="0" smtClean="0">
                <a:solidFill>
                  <a:srgbClr val="660066"/>
                </a:solidFill>
              </a:rPr>
              <a:t>differentiation building</a:t>
            </a:r>
            <a:r>
              <a:rPr lang="en-US" b="1" dirty="0" smtClean="0">
                <a:solidFill>
                  <a:srgbClr val="0000FF"/>
                </a:solidFill>
              </a:rPr>
              <a:t>.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3329" y="268099"/>
            <a:ext cx="1098741" cy="5916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428" y="1422984"/>
            <a:ext cx="1115644" cy="59163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8607" y="2011591"/>
            <a:ext cx="1943926" cy="59163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614" y="3310215"/>
            <a:ext cx="1115644" cy="5916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3088" y="3521552"/>
            <a:ext cx="353287" cy="353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1590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0057"/>
            <a:ext cx="8229600" cy="65279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(the power rule for positive exponents)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(in words, decrease the exponent by 1, move the old exponent down as a multiplier.)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Base case:                                                 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8000"/>
                </a:solidFill>
              </a:rPr>
              <a:t>Induction assumption: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To prove: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Here we go: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                                               (product rule)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                               (by </a:t>
            </a:r>
            <a:r>
              <a:rPr lang="en-US" b="1" dirty="0" err="1" smtClean="0">
                <a:solidFill>
                  <a:srgbClr val="008000"/>
                </a:solidFill>
              </a:rPr>
              <a:t>ind.</a:t>
            </a:r>
            <a:r>
              <a:rPr lang="en-US" b="1" dirty="0" smtClean="0">
                <a:solidFill>
                  <a:srgbClr val="008000"/>
                </a:solidFill>
              </a:rPr>
              <a:t> </a:t>
            </a:r>
            <a:r>
              <a:rPr lang="en-US" b="1" dirty="0" err="1" smtClean="0">
                <a:solidFill>
                  <a:srgbClr val="008000"/>
                </a:solidFill>
              </a:rPr>
              <a:t>assmpt</a:t>
            </a:r>
            <a:r>
              <a:rPr lang="en-US" b="1" dirty="0" smtClean="0">
                <a:solidFill>
                  <a:srgbClr val="0000FF"/>
                </a:solidFill>
              </a:rPr>
              <a:t>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4080" y="766775"/>
            <a:ext cx="2924340" cy="72685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6256" y="2466159"/>
            <a:ext cx="3749548" cy="6607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2450" y="3003024"/>
            <a:ext cx="2924340" cy="7268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0865" y="3608525"/>
            <a:ext cx="5442991" cy="72685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124" y="4979926"/>
            <a:ext cx="4445673" cy="72685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947" y="5780886"/>
            <a:ext cx="5057587" cy="79954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72162" y="2649246"/>
            <a:ext cx="737616" cy="399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4519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299078"/>
            <a:ext cx="8462265" cy="6299472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(we repeat for ease of reading)</a:t>
            </a:r>
          </a:p>
          <a:p>
            <a:pPr marL="0" indent="0">
              <a:lnSpc>
                <a:spcPct val="130000"/>
              </a:lnSpc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VOILÁ, </a:t>
            </a:r>
            <a:r>
              <a:rPr lang="en-US" b="1" dirty="0" smtClean="0">
                <a:solidFill>
                  <a:srgbClr val="0000FF"/>
                </a:solidFill>
              </a:rPr>
              <a:t>another brick!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This particular statement is amenable to a direct proof, using a </a:t>
            </a:r>
            <a:r>
              <a:rPr lang="en-US" b="1" dirty="0" smtClean="0">
                <a:solidFill>
                  <a:srgbClr val="660066"/>
                </a:solidFill>
              </a:rPr>
              <a:t>difference quotient</a:t>
            </a:r>
            <a:r>
              <a:rPr lang="en-US" b="1" dirty="0" smtClean="0">
                <a:solidFill>
                  <a:srgbClr val="0000FF"/>
                </a:solidFill>
              </a:rPr>
              <a:t>, but one needs to know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660066"/>
                </a:solidFill>
              </a:rPr>
              <a:t>Newton’s binomial formula</a:t>
            </a:r>
            <a:r>
              <a:rPr lang="en-US" b="1" dirty="0" smtClean="0">
                <a:solidFill>
                  <a:srgbClr val="0000FF"/>
                </a:solidFill>
              </a:rPr>
              <a:t>, that probably some of you do not know.</a:t>
            </a:r>
          </a:p>
          <a:p>
            <a:pPr marL="0" indent="0">
              <a:buNone/>
            </a:pPr>
            <a:endParaRPr lang="en-US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019" y="1753600"/>
            <a:ext cx="5057587" cy="7995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683" y="2615103"/>
            <a:ext cx="4006177" cy="64234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1021" y="2599173"/>
            <a:ext cx="4597806" cy="7268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357" y="1026741"/>
            <a:ext cx="4445673" cy="726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9984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99078"/>
            <a:ext cx="8229600" cy="6237514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(one more brick)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In words this is the same as before, decrease the exponent by 1, move the old exponent down as a multiplier.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Once more we use induction: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Base case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(that’s our third elementary brick )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Induction hypothesis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Must prove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93" y="859712"/>
            <a:ext cx="3718814" cy="72685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7434" y="3575458"/>
            <a:ext cx="3827780" cy="60071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1794" y="3758164"/>
            <a:ext cx="737616" cy="3995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8717" y="4636668"/>
            <a:ext cx="3718814" cy="72685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2108" y="5508631"/>
            <a:ext cx="6039231" cy="660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637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0407" y="330057"/>
            <a:ext cx="8229600" cy="6237514"/>
          </a:xfrm>
        </p:spPr>
        <p:txBody>
          <a:bodyPr/>
          <a:lstStyle/>
          <a:p>
            <a:pPr marL="0" indent="0">
              <a:lnSpc>
                <a:spcPct val="11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 start from the left and hope to get to the right.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(</a:t>
            </a:r>
            <a:r>
              <a:rPr lang="en-US" b="1" dirty="0" smtClean="0">
                <a:solidFill>
                  <a:srgbClr val="008000"/>
                </a:solidFill>
              </a:rPr>
              <a:t>Product rule</a:t>
            </a:r>
            <a:r>
              <a:rPr lang="en-US" b="1" dirty="0" smtClean="0">
                <a:solidFill>
                  <a:srgbClr val="0000FF"/>
                </a:solidFill>
              </a:rPr>
              <a:t>)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(</a:t>
            </a:r>
            <a:r>
              <a:rPr lang="en-US" b="1" dirty="0" err="1" smtClean="0">
                <a:solidFill>
                  <a:srgbClr val="008000"/>
                </a:solidFill>
              </a:rPr>
              <a:t>ind.</a:t>
            </a:r>
            <a:r>
              <a:rPr lang="en-US" b="1" dirty="0" smtClean="0">
                <a:solidFill>
                  <a:srgbClr val="008000"/>
                </a:solidFill>
              </a:rPr>
              <a:t> assumption</a:t>
            </a:r>
            <a:r>
              <a:rPr lang="en-US" b="1" dirty="0" smtClean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8000"/>
                </a:solidFill>
              </a:rPr>
              <a:t>and known brick</a:t>
            </a:r>
            <a:r>
              <a:rPr lang="en-US" b="1" dirty="0" smtClean="0">
                <a:solidFill>
                  <a:srgbClr val="0000FF"/>
                </a:solidFill>
              </a:rPr>
              <a:t>)</a:t>
            </a:r>
          </a:p>
          <a:p>
            <a:pPr marL="0" indent="0">
              <a:lnSpc>
                <a:spcPct val="110000"/>
              </a:lnSpc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(</a:t>
            </a:r>
            <a:r>
              <a:rPr lang="en-US" b="1" dirty="0" smtClean="0">
                <a:solidFill>
                  <a:srgbClr val="008000"/>
                </a:solidFill>
              </a:rPr>
              <a:t>8</a:t>
            </a:r>
            <a:r>
              <a:rPr lang="en-US" b="1" baseline="30000" dirty="0" smtClean="0">
                <a:solidFill>
                  <a:srgbClr val="008000"/>
                </a:solidFill>
              </a:rPr>
              <a:t>th</a:t>
            </a:r>
            <a:r>
              <a:rPr lang="en-US" b="1" dirty="0" smtClean="0">
                <a:solidFill>
                  <a:srgbClr val="008000"/>
                </a:solidFill>
              </a:rPr>
              <a:t> grade algebra</a:t>
            </a:r>
            <a:r>
              <a:rPr lang="en-US" b="1" dirty="0" smtClean="0">
                <a:solidFill>
                  <a:srgbClr val="0000FF"/>
                </a:solidFill>
              </a:rPr>
              <a:t>)</a:t>
            </a:r>
          </a:p>
          <a:p>
            <a:pPr marL="0" indent="0">
              <a:lnSpc>
                <a:spcPct val="110000"/>
              </a:lnSpc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b="1" u="sng" dirty="0" smtClean="0">
                <a:solidFill>
                  <a:schemeClr val="accent6">
                    <a:lumMod val="50000"/>
                  </a:schemeClr>
                </a:solidFill>
              </a:rPr>
              <a:t>Remark. </a:t>
            </a:r>
            <a:r>
              <a:rPr lang="en-US" b="1" dirty="0" smtClean="0">
                <a:solidFill>
                  <a:srgbClr val="0000FF"/>
                </a:solidFill>
              </a:rPr>
              <a:t>I stress again that in words the rule stays the same</a:t>
            </a:r>
            <a:r>
              <a:rPr lang="en-US" b="1" dirty="0" smtClean="0">
                <a:solidFill>
                  <a:srgbClr val="FF0000"/>
                </a:solidFill>
              </a:rPr>
              <a:t>, move the exponent down as a multiplier, decrease the exponent by 1.</a:t>
            </a:r>
          </a:p>
          <a:p>
            <a:pPr marL="0" indent="0">
              <a:lnSpc>
                <a:spcPct val="110000"/>
              </a:lnSpc>
              <a:buNone/>
            </a:pPr>
            <a:endParaRPr lang="en-US" b="1" dirty="0">
              <a:solidFill>
                <a:srgbClr val="FF0000"/>
              </a:solidFill>
            </a:endParaRPr>
          </a:p>
          <a:p>
            <a:pPr marL="0" indent="0">
              <a:lnSpc>
                <a:spcPct val="110000"/>
              </a:lnSpc>
              <a:buNone/>
            </a:pP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9485" y="860828"/>
            <a:ext cx="4679950" cy="60071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9710" y="1511387"/>
            <a:ext cx="5308600" cy="60071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2940" y="2688589"/>
            <a:ext cx="6118860" cy="60071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280" y="4006720"/>
            <a:ext cx="7711440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9501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0406" y="361036"/>
            <a:ext cx="8617117" cy="6144577"/>
          </a:xfrm>
        </p:spPr>
        <p:txBody>
          <a:bodyPr/>
          <a:lstStyle/>
          <a:p>
            <a:pPr marL="0" indent="0">
              <a:lnSpc>
                <a:spcPct val="12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This is a neat (</a:t>
            </a:r>
            <a:r>
              <a:rPr lang="en-US" b="1" dirty="0" smtClean="0">
                <a:solidFill>
                  <a:srgbClr val="FF1ADC"/>
                </a:solidFill>
              </a:rPr>
              <a:t>cool, nice, bad, what’s the jargon nowadays?</a:t>
            </a:r>
            <a:r>
              <a:rPr lang="en-US" b="1" dirty="0" smtClean="0">
                <a:solidFill>
                  <a:srgbClr val="0000FF"/>
                </a:solidFill>
              </a:rPr>
              <a:t>) rule for the derivative of a power function                         ,                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But you know more general power functions, namely                        ,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Will the same rule (known as the </a:t>
            </a:r>
            <a:r>
              <a:rPr lang="en-US" b="1" dirty="0" smtClean="0">
                <a:solidFill>
                  <a:srgbClr val="FF0000"/>
                </a:solidFill>
              </a:rPr>
              <a:t>power rule</a:t>
            </a:r>
            <a:r>
              <a:rPr lang="en-US" b="1" dirty="0" smtClean="0">
                <a:solidFill>
                  <a:srgbClr val="0000FF"/>
                </a:solidFill>
              </a:rPr>
              <a:t>) still hold?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answer is </a:t>
            </a:r>
            <a:r>
              <a:rPr lang="en-US" b="1" dirty="0" smtClean="0">
                <a:solidFill>
                  <a:srgbClr val="FF0000"/>
                </a:solidFill>
              </a:rPr>
              <a:t>YES</a:t>
            </a:r>
            <a:r>
              <a:rPr lang="en-US" b="1" dirty="0" smtClean="0">
                <a:solidFill>
                  <a:srgbClr val="0000FF"/>
                </a:solidFill>
              </a:rPr>
              <a:t>, but we will only prove it for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            , you will compute                  next sem. 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355" y="1559375"/>
            <a:ext cx="1913890" cy="6286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2955" y="894257"/>
            <a:ext cx="1913890" cy="121539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0810" y="2829514"/>
            <a:ext cx="1844040" cy="6286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6110" y="2999558"/>
            <a:ext cx="1117600" cy="36322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146" y="5670474"/>
            <a:ext cx="1075690" cy="46101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7436" y="5262623"/>
            <a:ext cx="1201420" cy="118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7109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0057"/>
            <a:ext cx="8229600" cy="6113597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 think next semester you will also compute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, but unfortunately the rule breaks down,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Let’s get back to our work, I’d like to show that</a:t>
            </a:r>
          </a:p>
          <a:p>
            <a:pPr marL="0" indent="0">
              <a:lnSpc>
                <a:spcPct val="150000"/>
              </a:lnSpc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Let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                                            (</a:t>
            </a:r>
            <a:r>
              <a:rPr lang="en-US" b="1" dirty="0" smtClean="0">
                <a:solidFill>
                  <a:srgbClr val="FF0000"/>
                </a:solidFill>
              </a:rPr>
              <a:t>E</a:t>
            </a:r>
            <a:r>
              <a:rPr lang="en-US" b="1" dirty="0" smtClean="0">
                <a:solidFill>
                  <a:srgbClr val="0000FF"/>
                </a:solidFill>
              </a:rPr>
              <a:t> for easier.) We need to compute           . We  know that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836021"/>
            <a:ext cx="1187450" cy="11874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3350" y="1558786"/>
            <a:ext cx="2961640" cy="11874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00" y="3093131"/>
            <a:ext cx="3660140" cy="12293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0405" y="4253746"/>
            <a:ext cx="1505966" cy="95275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80531" y="5739272"/>
            <a:ext cx="1029589" cy="58394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57780" y="5719578"/>
            <a:ext cx="553212" cy="58394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02710" y="5272955"/>
            <a:ext cx="474980" cy="39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828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0406" y="361036"/>
            <a:ext cx="8586147" cy="62065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Therefore                                 . By </a:t>
            </a:r>
            <a:r>
              <a:rPr lang="en-US" b="1" dirty="0" smtClean="0">
                <a:solidFill>
                  <a:srgbClr val="FF0000"/>
                </a:solidFill>
              </a:rPr>
              <a:t>the chain rule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                                    </a:t>
            </a:r>
            <a:r>
              <a:rPr lang="en-US" b="1" dirty="0" smtClean="0">
                <a:solidFill>
                  <a:srgbClr val="0000FF"/>
                </a:solidFill>
              </a:rPr>
              <a:t> , so we get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              and therefore</a:t>
            </a:r>
          </a:p>
          <a:p>
            <a:pPr marL="0" indent="0">
              <a:lnSpc>
                <a:spcPct val="150000"/>
              </a:lnSpc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Now 7</a:t>
            </a:r>
            <a:r>
              <a:rPr lang="en-US" b="1" baseline="30000" dirty="0" smtClean="0">
                <a:solidFill>
                  <a:srgbClr val="0000FF"/>
                </a:solidFill>
              </a:rPr>
              <a:t>th</a:t>
            </a:r>
            <a:r>
              <a:rPr lang="en-US" b="1" dirty="0" smtClean="0">
                <a:solidFill>
                  <a:srgbClr val="0000FF"/>
                </a:solidFill>
              </a:rPr>
              <a:t> grade algebra shows that</a:t>
            </a:r>
          </a:p>
          <a:p>
            <a:pPr marL="0" indent="0">
              <a:lnSpc>
                <a:spcPct val="150000"/>
              </a:lnSpc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                                  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900" y="303197"/>
            <a:ext cx="2710180" cy="60071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406" y="1046695"/>
            <a:ext cx="3338830" cy="60071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376" y="1903154"/>
            <a:ext cx="3464560" cy="53086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406" y="2434014"/>
            <a:ext cx="2612390" cy="122936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3725" y="2455876"/>
            <a:ext cx="2863850" cy="114554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6203" y="2365978"/>
            <a:ext cx="2933700" cy="122936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6634" y="4033438"/>
            <a:ext cx="7599680" cy="114554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8111" y="5002992"/>
            <a:ext cx="2780030" cy="114554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11635" y="5345659"/>
            <a:ext cx="935990" cy="461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6705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99078"/>
            <a:ext cx="8229600" cy="6175556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(</a:t>
            </a:r>
            <a:r>
              <a:rPr lang="en-US" b="1" dirty="0" smtClean="0">
                <a:solidFill>
                  <a:srgbClr val="008000"/>
                </a:solidFill>
              </a:rPr>
              <a:t>extended</a:t>
            </a:r>
            <a:r>
              <a:rPr lang="en-US" b="1" dirty="0" smtClean="0">
                <a:solidFill>
                  <a:srgbClr val="0000FF"/>
                </a:solidFill>
              </a:rPr>
              <a:t>) power rule, the five rules of differentiation (sum, scalar product, product, inverse, chain rule) and our few simple bricks allow us enormous power to compute derivatives! I will make a list of a few </a:t>
            </a:r>
            <a:r>
              <a:rPr lang="en-US" b="1" dirty="0" err="1" smtClean="0">
                <a:solidFill>
                  <a:srgbClr val="0000FF"/>
                </a:solidFill>
              </a:rPr>
              <a:t>funtions</a:t>
            </a:r>
            <a:r>
              <a:rPr lang="en-US" b="1" dirty="0" smtClean="0">
                <a:solidFill>
                  <a:srgbClr val="0000FF"/>
                </a:solidFill>
              </a:rPr>
              <a:t> and compute their derivatives at the board.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250" y="3319100"/>
            <a:ext cx="2430780" cy="51689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250" y="3876722"/>
            <a:ext cx="2402840" cy="5168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740" y="5377685"/>
            <a:ext cx="6733540" cy="13690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725" y="4241237"/>
            <a:ext cx="3003550" cy="1369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241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0407" y="268099"/>
            <a:ext cx="8679058" cy="6330451"/>
          </a:xfrm>
        </p:spPr>
        <p:txBody>
          <a:bodyPr/>
          <a:lstStyle/>
          <a:p>
            <a:pPr marL="0" indent="0" algn="ctr">
              <a:buNone/>
            </a:pPr>
            <a:r>
              <a:rPr lang="en-US" sz="3600" dirty="0" smtClean="0">
                <a:solidFill>
                  <a:srgbClr val="FF0000"/>
                </a:solidFill>
              </a:rPr>
              <a:t>Tangents and Velocities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Find the equation of the straight line tangent to the graph of</a:t>
            </a:r>
          </a:p>
          <a:p>
            <a:pPr marL="0" indent="0">
              <a:buNone/>
            </a:pPr>
            <a:endParaRPr lang="en-US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                                           at</a:t>
            </a:r>
          </a:p>
          <a:p>
            <a:pPr marL="0" indent="0">
              <a:lnSpc>
                <a:spcPct val="90000"/>
              </a:lnSpc>
              <a:buNone/>
            </a:pPr>
            <a:endParaRPr lang="en-US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dirty="0" smtClean="0">
                <a:solidFill>
                  <a:srgbClr val="0000FF"/>
                </a:solidFill>
              </a:rPr>
              <a:t>The distance from earth of a falling meteor (in m) is </a:t>
            </a:r>
            <a:r>
              <a:rPr lang="en-US" dirty="0">
                <a:solidFill>
                  <a:srgbClr val="0000FF"/>
                </a:solidFill>
              </a:rPr>
              <a:t>g</a:t>
            </a:r>
            <a:r>
              <a:rPr lang="en-US" dirty="0" smtClean="0">
                <a:solidFill>
                  <a:srgbClr val="0000FF"/>
                </a:solidFill>
              </a:rPr>
              <a:t>iven by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dirty="0" smtClean="0">
                <a:solidFill>
                  <a:srgbClr val="0000FF"/>
                </a:solidFill>
              </a:rPr>
              <a:t>1. How far from the earth is it at time t = 0?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dirty="0" smtClean="0">
                <a:solidFill>
                  <a:srgbClr val="0000FF"/>
                </a:solidFill>
              </a:rPr>
              <a:t>2.How fast is it traveling at time t = 0?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dirty="0" smtClean="0">
                <a:solidFill>
                  <a:srgbClr val="0000FF"/>
                </a:solidFill>
              </a:rPr>
              <a:t>3. How fast is it going when it </a:t>
            </a:r>
            <a:r>
              <a:rPr lang="en-US" smtClean="0">
                <a:solidFill>
                  <a:srgbClr val="0000FF"/>
                </a:solidFill>
              </a:rPr>
              <a:t>hits the earth</a:t>
            </a:r>
            <a:r>
              <a:rPr lang="en-US" dirty="0" smtClean="0">
                <a:solidFill>
                  <a:srgbClr val="0000FF"/>
                </a:solidFill>
              </a:rPr>
              <a:t>?</a:t>
            </a: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536" y="2102293"/>
            <a:ext cx="3180969" cy="13522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5194" y="2544473"/>
            <a:ext cx="1217066" cy="47330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0725" y="4082012"/>
            <a:ext cx="6929120" cy="614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056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2846</TotalTime>
  <Words>741</Words>
  <Application>Microsoft Macintosh PowerPoint</Application>
  <PresentationFormat>On-screen Show (4:3)</PresentationFormat>
  <Paragraphs>87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COMPUTING DERIVATIVES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Functions</dc:title>
  <dc:creator>Mario Borelli</dc:creator>
  <cp:lastModifiedBy>Mario Borelli</cp:lastModifiedBy>
  <cp:revision>317</cp:revision>
  <dcterms:created xsi:type="dcterms:W3CDTF">2011-08-21T14:29:24Z</dcterms:created>
  <dcterms:modified xsi:type="dcterms:W3CDTF">2011-09-14T19:14:58Z</dcterms:modified>
</cp:coreProperties>
</file>